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2" r:id="rId4"/>
    <p:sldId id="263" r:id="rId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64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657D275A-BDA8-4D89-AB44-00F929D8CC9D}" type="datetimeFigureOut">
              <a:rPr lang="de-DE" smtClean="0"/>
              <a:t>18.04.2022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352130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275A-BDA8-4D89-AB44-00F929D8CC9D}" type="datetimeFigureOut">
              <a:rPr lang="de-DE" smtClean="0"/>
              <a:t>18.04.2022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3310033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275A-BDA8-4D89-AB44-00F929D8CC9D}" type="datetimeFigureOut">
              <a:rPr lang="de-DE" smtClean="0"/>
              <a:t>18.04.2022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307402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275A-BDA8-4D89-AB44-00F929D8CC9D}" type="datetimeFigureOut">
              <a:rPr lang="de-DE" smtClean="0"/>
              <a:t>18.04.2022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384873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657D275A-BDA8-4D89-AB44-00F929D8CC9D}" type="datetimeFigureOut">
              <a:rPr lang="de-DE" smtClean="0"/>
              <a:t>18.04.2022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195341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275A-BDA8-4D89-AB44-00F929D8CC9D}" type="datetimeFigureOut">
              <a:rPr lang="de-DE" smtClean="0"/>
              <a:t>18.04.2022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19687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275A-BDA8-4D89-AB44-00F929D8CC9D}" type="datetimeFigureOut">
              <a:rPr lang="de-DE" smtClean="0"/>
              <a:t>18.04.2022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119817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657D275A-BDA8-4D89-AB44-00F929D8CC9D}" type="datetimeFigureOut">
              <a:rPr lang="de-DE" smtClean="0"/>
              <a:t>18.04.2022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208531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275A-BDA8-4D89-AB44-00F929D8CC9D}" type="datetimeFigureOut">
              <a:rPr lang="de-DE" smtClean="0"/>
              <a:t>18.04.2022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392260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657D275A-BDA8-4D89-AB44-00F929D8CC9D}" type="datetimeFigureOut">
              <a:rPr lang="de-DE" smtClean="0"/>
              <a:t>18.04.2022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109761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657D275A-BDA8-4D89-AB44-00F929D8CC9D}" type="datetimeFigureOut">
              <a:rPr lang="de-DE" smtClean="0"/>
              <a:t>18.04.2022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B17D06A-BF7A-43E1-849E-6B41EF61940C}" type="slidenum">
              <a:rPr lang="de-DE" smtClean="0"/>
              <a:t>‹Nr.›</a:t>
            </a:fld>
            <a:endParaRPr lang="de-DE"/>
          </a:p>
        </p:txBody>
      </p:sp>
    </p:spTree>
    <p:extLst>
      <p:ext uri="{BB962C8B-B14F-4D97-AF65-F5344CB8AC3E}">
        <p14:creationId xmlns:p14="http://schemas.microsoft.com/office/powerpoint/2010/main" val="229927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D275A-BDA8-4D89-AB44-00F929D8CC9D}" type="datetimeFigureOut">
              <a:rPr lang="de-DE" smtClean="0"/>
              <a:t>18.04.2022</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7D06A-BF7A-43E1-849E-6B41EF61940C}" type="slidenum">
              <a:rPr lang="de-DE" smtClean="0"/>
              <a:t>‹Nr.›</a:t>
            </a:fld>
            <a:endParaRPr lang="de-DE"/>
          </a:p>
        </p:txBody>
      </p:sp>
    </p:spTree>
    <p:extLst>
      <p:ext uri="{BB962C8B-B14F-4D97-AF65-F5344CB8AC3E}">
        <p14:creationId xmlns:p14="http://schemas.microsoft.com/office/powerpoint/2010/main" val="4218294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708915" y="245848"/>
            <a:ext cx="4809067" cy="2677656"/>
          </a:xfrm>
          <a:prstGeom prst="rect">
            <a:avLst/>
          </a:prstGeom>
          <a:noFill/>
        </p:spPr>
        <p:txBody>
          <a:bodyPr wrap="square" rtlCol="0">
            <a:spAutoFit/>
          </a:bodyPr>
          <a:lstStyle/>
          <a:p>
            <a:pPr algn="ctr"/>
            <a:endParaRPr lang="de-DE" sz="1400" dirty="0"/>
          </a:p>
          <a:p>
            <a:r>
              <a:rPr lang="de-DE" sz="1400" b="1" dirty="0">
                <a:solidFill>
                  <a:srgbClr val="FF0000"/>
                </a:solidFill>
              </a:rPr>
              <a:t>Slide 1</a:t>
            </a:r>
          </a:p>
          <a:p>
            <a:r>
              <a:rPr lang="de-DE" sz="1400" b="1" dirty="0"/>
              <a:t>Kindergarten</a:t>
            </a:r>
            <a:r>
              <a:rPr lang="de-DE" sz="1400" dirty="0"/>
              <a:t> </a:t>
            </a:r>
            <a:r>
              <a:rPr lang="de-DE" sz="1400" i="1" dirty="0"/>
              <a:t>plus</a:t>
            </a:r>
          </a:p>
          <a:p>
            <a:endParaRPr lang="de-DE" sz="1400" dirty="0">
              <a:solidFill>
                <a:srgbClr val="707070"/>
              </a:solidFill>
              <a:latin typeface="Segoe UI" panose="020B0502040204020203" pitchFamily="34" charset="0"/>
            </a:endParaRPr>
          </a:p>
          <a:p>
            <a:r>
              <a:rPr lang="de-DE" sz="1400" dirty="0"/>
              <a:t>Der Lions Club Zell unterstützt mit Spenden für regionale Kindergärten das Präventionsprogramm </a:t>
            </a:r>
            <a:r>
              <a:rPr lang="de-DE" sz="1400" b="1" dirty="0"/>
              <a:t>Kindergarten </a:t>
            </a:r>
            <a:r>
              <a:rPr lang="de-DE" sz="1400" i="1" dirty="0"/>
              <a:t>plus, </a:t>
            </a:r>
            <a:r>
              <a:rPr lang="de-DE" sz="1400" dirty="0"/>
              <a:t>um die soziale, emotionale und geistige Entwicklung von vier- bis sechsjährigen Kindern in Zell am </a:t>
            </a:r>
            <a:r>
              <a:rPr lang="de-DE" sz="1400" dirty="0" err="1"/>
              <a:t>Harmersbach</a:t>
            </a:r>
            <a:r>
              <a:rPr lang="de-DE" sz="1400" dirty="0"/>
              <a:t> und im Kinzigtal zu stärken. Mit den Spenden werden die Teilnahme von Erzieher/-innen und Lehrmaterialien wie die Handpuppen Tula und Tim finanziert. </a:t>
            </a:r>
            <a:r>
              <a:rPr lang="de-DE" sz="1400" u="sng" dirty="0"/>
              <a:t>Mehr dazu </a:t>
            </a:r>
            <a:r>
              <a:rPr lang="de-DE" sz="1400" dirty="0">
                <a:solidFill>
                  <a:srgbClr val="FF0000"/>
                </a:solidFill>
              </a:rPr>
              <a:t>(</a:t>
            </a:r>
            <a:r>
              <a:rPr lang="de-DE" sz="1400" dirty="0">
                <a:solidFill>
                  <a:srgbClr val="FF0000"/>
                </a:solidFill>
                <a:sym typeface="Wingdings" panose="05000000000000000000" pitchFamily="2" charset="2"/>
              </a:rPr>
              <a:t> Sprungmarke zum Textblock unten setzen)</a:t>
            </a:r>
            <a:endParaRPr lang="de-DE" sz="1400" dirty="0">
              <a:solidFill>
                <a:srgbClr val="FF0000"/>
              </a:solidFill>
            </a:endParaRPr>
          </a:p>
        </p:txBody>
      </p:sp>
      <p:pic>
        <p:nvPicPr>
          <p:cNvPr id="3" name="Grafik 2">
            <a:extLst>
              <a:ext uri="{FF2B5EF4-FFF2-40B4-BE49-F238E27FC236}">
                <a16:creationId xmlns:a16="http://schemas.microsoft.com/office/drawing/2014/main" id="{669C99C5-C790-4BFB-A17F-C8C441C3AAA7}"/>
              </a:ext>
            </a:extLst>
          </p:cNvPr>
          <p:cNvPicPr>
            <a:picLocks noChangeAspect="1"/>
          </p:cNvPicPr>
          <p:nvPr/>
        </p:nvPicPr>
        <p:blipFill>
          <a:blip r:embed="rId2"/>
          <a:stretch>
            <a:fillRect/>
          </a:stretch>
        </p:blipFill>
        <p:spPr>
          <a:xfrm>
            <a:off x="240384" y="452488"/>
            <a:ext cx="5986020" cy="2917968"/>
          </a:xfrm>
          <a:prstGeom prst="rect">
            <a:avLst/>
          </a:prstGeom>
        </p:spPr>
      </p:pic>
      <p:cxnSp>
        <p:nvCxnSpPr>
          <p:cNvPr id="4" name="Gerade Verbindung mit Pfeil 3">
            <a:extLst>
              <a:ext uri="{FF2B5EF4-FFF2-40B4-BE49-F238E27FC236}">
                <a16:creationId xmlns:a16="http://schemas.microsoft.com/office/drawing/2014/main" id="{495D403E-4716-4F2C-9663-4A7403E357B7}"/>
              </a:ext>
            </a:extLst>
          </p:cNvPr>
          <p:cNvCxnSpPr>
            <a:cxnSpLocks/>
          </p:cNvCxnSpPr>
          <p:nvPr/>
        </p:nvCxnSpPr>
        <p:spPr>
          <a:xfrm flipH="1">
            <a:off x="1899501" y="1022808"/>
            <a:ext cx="4809414" cy="4336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1" name="Grafik 10" descr="Ein Bild, das Puppe, Spielzeug, gelb enthält.&#10;&#10;Automatisch generierte Beschreibung">
            <a:extLst>
              <a:ext uri="{FF2B5EF4-FFF2-40B4-BE49-F238E27FC236}">
                <a16:creationId xmlns:a16="http://schemas.microsoft.com/office/drawing/2014/main" id="{8E7D8AD1-962A-4382-80EE-6F8E42542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676" y="3035804"/>
            <a:ext cx="3700020" cy="2076667"/>
          </a:xfrm>
          <a:prstGeom prst="rect">
            <a:avLst/>
          </a:prstGeom>
        </p:spPr>
      </p:pic>
      <p:sp>
        <p:nvSpPr>
          <p:cNvPr id="6" name="Textfeld 5">
            <a:extLst>
              <a:ext uri="{FF2B5EF4-FFF2-40B4-BE49-F238E27FC236}">
                <a16:creationId xmlns:a16="http://schemas.microsoft.com/office/drawing/2014/main" id="{8769C194-6953-4F1C-9B89-4CDE7CE8F2D9}"/>
              </a:ext>
            </a:extLst>
          </p:cNvPr>
          <p:cNvSpPr txBox="1"/>
          <p:nvPr/>
        </p:nvSpPr>
        <p:spPr>
          <a:xfrm>
            <a:off x="2130753" y="4946662"/>
            <a:ext cx="4809067" cy="1169551"/>
          </a:xfrm>
          <a:prstGeom prst="rect">
            <a:avLst/>
          </a:prstGeom>
          <a:noFill/>
        </p:spPr>
        <p:txBody>
          <a:bodyPr wrap="square" rtlCol="0">
            <a:spAutoFit/>
          </a:bodyPr>
          <a:lstStyle/>
          <a:p>
            <a:pPr algn="ctr"/>
            <a:endParaRPr lang="de-DE" sz="1400" dirty="0"/>
          </a:p>
          <a:p>
            <a:r>
              <a:rPr lang="de-DE" sz="1400" b="1" u="sng" kern="150" dirty="0">
                <a:solidFill>
                  <a:srgbClr val="FF0000"/>
                </a:solidFill>
                <a:effectLst/>
                <a:ea typeface="SimSun" panose="02010600030101010101" pitchFamily="2" charset="-122"/>
                <a:cs typeface="Arial" panose="020B0604020202020204" pitchFamily="34" charset="0"/>
              </a:rPr>
              <a:t>Maik, hierzu muss ich noch die Nutzungserlaubnis einholen.</a:t>
            </a:r>
          </a:p>
          <a:p>
            <a:r>
              <a:rPr lang="de-DE" sz="1400" b="1" u="sng" kern="150" dirty="0">
                <a:solidFill>
                  <a:srgbClr val="FF0000"/>
                </a:solidFill>
                <a:ea typeface="SimSun" panose="02010600030101010101" pitchFamily="2" charset="-122"/>
                <a:cs typeface="Arial" panose="020B0604020202020204" pitchFamily="34" charset="0"/>
              </a:rPr>
              <a:t>Ist von Baden online zu einem Projekt vom Lions Club.</a:t>
            </a:r>
          </a:p>
          <a:p>
            <a:r>
              <a:rPr lang="de-DE" sz="1400" b="1" u="sng" kern="150" dirty="0">
                <a:solidFill>
                  <a:srgbClr val="FF0000"/>
                </a:solidFill>
                <a:effectLst/>
                <a:ea typeface="SimSun" panose="02010600030101010101" pitchFamily="2" charset="-122"/>
                <a:cs typeface="Arial" panose="020B0604020202020204" pitchFamily="34" charset="0"/>
              </a:rPr>
              <a:t>Denke daher, dass wir die </a:t>
            </a:r>
            <a:r>
              <a:rPr lang="de-DE" sz="1400" b="1" u="sng" kern="150" dirty="0">
                <a:solidFill>
                  <a:srgbClr val="FF0000"/>
                </a:solidFill>
                <a:ea typeface="SimSun" panose="02010600030101010101" pitchFamily="2" charset="-122"/>
                <a:cs typeface="Arial" panose="020B0604020202020204" pitchFamily="34" charset="0"/>
              </a:rPr>
              <a:t>E</a:t>
            </a:r>
            <a:r>
              <a:rPr lang="de-DE" sz="1400" b="1" u="sng" kern="150" dirty="0">
                <a:solidFill>
                  <a:srgbClr val="FF0000"/>
                </a:solidFill>
                <a:effectLst/>
                <a:ea typeface="SimSun" panose="02010600030101010101" pitchFamily="2" charset="-122"/>
                <a:cs typeface="Arial" panose="020B0604020202020204" pitchFamily="34" charset="0"/>
              </a:rPr>
              <a:t>rlaubnis bekommen.</a:t>
            </a:r>
            <a:endParaRPr lang="de-DE" sz="1400" u="sng" kern="150" dirty="0">
              <a:effectLst/>
              <a:ea typeface="SimSun" panose="02010600030101010101" pitchFamily="2" charset="-122"/>
              <a:cs typeface="Arial" panose="020B0604020202020204" pitchFamily="34" charset="0"/>
            </a:endParaRPr>
          </a:p>
          <a:p>
            <a:endParaRPr lang="de-DE" sz="1400" dirty="0">
              <a:solidFill>
                <a:srgbClr val="FF0000"/>
              </a:solidFill>
            </a:endParaRPr>
          </a:p>
        </p:txBody>
      </p:sp>
    </p:spTree>
    <p:extLst>
      <p:ext uri="{BB962C8B-B14F-4D97-AF65-F5344CB8AC3E}">
        <p14:creationId xmlns:p14="http://schemas.microsoft.com/office/powerpoint/2010/main" val="31568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708915" y="245848"/>
            <a:ext cx="4809067" cy="2246769"/>
          </a:xfrm>
          <a:prstGeom prst="rect">
            <a:avLst/>
          </a:prstGeom>
          <a:noFill/>
        </p:spPr>
        <p:txBody>
          <a:bodyPr wrap="square" rtlCol="0">
            <a:spAutoFit/>
          </a:bodyPr>
          <a:lstStyle/>
          <a:p>
            <a:pPr algn="ctr"/>
            <a:endParaRPr lang="de-DE" sz="1400" dirty="0"/>
          </a:p>
          <a:p>
            <a:r>
              <a:rPr lang="de-DE" sz="1400" b="1" dirty="0">
                <a:solidFill>
                  <a:srgbClr val="FF0000"/>
                </a:solidFill>
              </a:rPr>
              <a:t>Slide 2</a:t>
            </a:r>
          </a:p>
          <a:p>
            <a:r>
              <a:rPr lang="de-DE" sz="1400" b="1" dirty="0"/>
              <a:t>Klasse 2000</a:t>
            </a:r>
            <a:endParaRPr lang="de-DE" sz="1400" dirty="0">
              <a:solidFill>
                <a:srgbClr val="707070"/>
              </a:solidFill>
              <a:latin typeface="Segoe UI" panose="020B0502040204020203" pitchFamily="34" charset="0"/>
            </a:endParaRPr>
          </a:p>
          <a:p>
            <a:endParaRPr lang="de-DE" sz="1400" dirty="0"/>
          </a:p>
          <a:p>
            <a:r>
              <a:rPr lang="de-DE" sz="1400" dirty="0"/>
              <a:t>Kinder in der Region im Grundschulalter bereits frühzeitig in ihrem Selbstwertgefühl, ihrer sozialen Kompetenz und in einer positive Einstellung zur Gesundheit zu stärken, liegt dem Lions Club Zell sehr am Herzen. Wir helfen regionalen Grundschulen zur Finanzierung dieses wichtigen Projekts.  </a:t>
            </a:r>
            <a:r>
              <a:rPr lang="de-DE" sz="1400" u="sng" dirty="0"/>
              <a:t>Mehr dazu </a:t>
            </a:r>
            <a:r>
              <a:rPr lang="de-DE" sz="1400" dirty="0">
                <a:solidFill>
                  <a:srgbClr val="FF0000"/>
                </a:solidFill>
              </a:rPr>
              <a:t>(</a:t>
            </a:r>
            <a:r>
              <a:rPr lang="de-DE" sz="1400" dirty="0">
                <a:solidFill>
                  <a:srgbClr val="FF0000"/>
                </a:solidFill>
                <a:sym typeface="Wingdings" panose="05000000000000000000" pitchFamily="2" charset="2"/>
              </a:rPr>
              <a:t> Sprungmarke zum Textblock unten setzen)</a:t>
            </a:r>
            <a:endParaRPr lang="de-DE" sz="1400" dirty="0">
              <a:solidFill>
                <a:srgbClr val="FF0000"/>
              </a:solidFill>
            </a:endParaRPr>
          </a:p>
        </p:txBody>
      </p:sp>
      <p:pic>
        <p:nvPicPr>
          <p:cNvPr id="5" name="Grafik 4">
            <a:extLst>
              <a:ext uri="{FF2B5EF4-FFF2-40B4-BE49-F238E27FC236}">
                <a16:creationId xmlns:a16="http://schemas.microsoft.com/office/drawing/2014/main" id="{592AFB69-B70B-404D-B562-494B763F6979}"/>
              </a:ext>
            </a:extLst>
          </p:cNvPr>
          <p:cNvPicPr>
            <a:picLocks noChangeAspect="1"/>
          </p:cNvPicPr>
          <p:nvPr/>
        </p:nvPicPr>
        <p:blipFill>
          <a:blip r:embed="rId2"/>
          <a:stretch>
            <a:fillRect/>
          </a:stretch>
        </p:blipFill>
        <p:spPr>
          <a:xfrm>
            <a:off x="542041" y="560894"/>
            <a:ext cx="5372341" cy="2606874"/>
          </a:xfrm>
          <a:prstGeom prst="rect">
            <a:avLst/>
          </a:prstGeom>
        </p:spPr>
      </p:pic>
      <p:cxnSp>
        <p:nvCxnSpPr>
          <p:cNvPr id="4" name="Gerade Verbindung mit Pfeil 3">
            <a:extLst>
              <a:ext uri="{FF2B5EF4-FFF2-40B4-BE49-F238E27FC236}">
                <a16:creationId xmlns:a16="http://schemas.microsoft.com/office/drawing/2014/main" id="{495D403E-4716-4F2C-9663-4A7403E357B7}"/>
              </a:ext>
            </a:extLst>
          </p:cNvPr>
          <p:cNvCxnSpPr>
            <a:cxnSpLocks/>
          </p:cNvCxnSpPr>
          <p:nvPr/>
        </p:nvCxnSpPr>
        <p:spPr>
          <a:xfrm flipH="1">
            <a:off x="1899501" y="1022808"/>
            <a:ext cx="4809414" cy="4336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7" name="Grafik 6" descr="Ein Bild, das Person, drinnen, Schlafzimmer, Gruppe enthält.&#10;&#10;Automatisch generierte Beschreibung">
            <a:extLst>
              <a:ext uri="{FF2B5EF4-FFF2-40B4-BE49-F238E27FC236}">
                <a16:creationId xmlns:a16="http://schemas.microsoft.com/office/drawing/2014/main" id="{4CAD01E7-4DF9-4C9C-8C3C-B73342474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250" y="2696065"/>
            <a:ext cx="3946440" cy="2249471"/>
          </a:xfrm>
          <a:prstGeom prst="rect">
            <a:avLst/>
          </a:prstGeom>
        </p:spPr>
      </p:pic>
    </p:spTree>
    <p:extLst>
      <p:ext uri="{BB962C8B-B14F-4D97-AF65-F5344CB8AC3E}">
        <p14:creationId xmlns:p14="http://schemas.microsoft.com/office/powerpoint/2010/main" val="68874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791639" y="330689"/>
            <a:ext cx="4809067" cy="2677656"/>
          </a:xfrm>
          <a:prstGeom prst="rect">
            <a:avLst/>
          </a:prstGeom>
          <a:noFill/>
        </p:spPr>
        <p:txBody>
          <a:bodyPr wrap="square" rtlCol="0">
            <a:spAutoFit/>
          </a:bodyPr>
          <a:lstStyle/>
          <a:p>
            <a:pPr algn="ctr"/>
            <a:endParaRPr lang="de-DE" sz="1400" dirty="0"/>
          </a:p>
          <a:p>
            <a:r>
              <a:rPr lang="de-DE" sz="1400" b="1" dirty="0">
                <a:solidFill>
                  <a:srgbClr val="FF0000"/>
                </a:solidFill>
              </a:rPr>
              <a:t>Slide 3</a:t>
            </a:r>
          </a:p>
          <a:p>
            <a:r>
              <a:rPr lang="de-DE" sz="1400" b="1" dirty="0">
                <a:solidFill>
                  <a:srgbClr val="707070"/>
                </a:solidFill>
                <a:latin typeface="Segoe UI" panose="020B0502040204020203" pitchFamily="34" charset="0"/>
              </a:rPr>
              <a:t>Lions Quest</a:t>
            </a:r>
            <a:endParaRPr lang="de-DE" sz="1400" dirty="0">
              <a:solidFill>
                <a:srgbClr val="707070"/>
              </a:solidFill>
              <a:latin typeface="Segoe UI" panose="020B0502040204020203" pitchFamily="34" charset="0"/>
            </a:endParaRPr>
          </a:p>
          <a:p>
            <a:endParaRPr lang="de-DE" sz="1400" dirty="0"/>
          </a:p>
          <a:p>
            <a:r>
              <a:rPr lang="de-DE" sz="1400" dirty="0"/>
              <a:t>Mit dem Programm Lions Quest fördert der Lions Club Zell Projekte zur </a:t>
            </a:r>
            <a:r>
              <a:rPr lang="de-DE" sz="1400" kern="150" dirty="0">
                <a:effectLst/>
                <a:ea typeface="SimSun" panose="02010600030101010101" pitchFamily="2" charset="-122"/>
                <a:cs typeface="Arial" panose="020B0604020202020204" pitchFamily="34" charset="0"/>
              </a:rPr>
              <a:t>Entwicklung einer positiven Persönlichkeit mit Selbstvertrauen, </a:t>
            </a:r>
            <a:r>
              <a:rPr lang="de-DE" sz="1400" kern="150" dirty="0" err="1">
                <a:effectLst/>
                <a:ea typeface="SimSun" panose="02010600030101010101" pitchFamily="2" charset="-122"/>
                <a:cs typeface="Arial" panose="020B0604020202020204" pitchFamily="34" charset="0"/>
              </a:rPr>
              <a:t>Verantwortungsbewußtsein</a:t>
            </a:r>
            <a:r>
              <a:rPr lang="de-DE" sz="1400" kern="150" dirty="0">
                <a:effectLst/>
                <a:ea typeface="SimSun" panose="02010600030101010101" pitchFamily="2" charset="-122"/>
                <a:cs typeface="Arial" panose="020B0604020202020204" pitchFamily="34" charset="0"/>
              </a:rPr>
              <a:t>, sozialer Kompetenzen und Engagement von jungen Menschen. Dabei werden Seminare für Lehrer / -innen in der Ortenau, Kinzigtal und rund um Zell am </a:t>
            </a:r>
            <a:r>
              <a:rPr lang="de-DE" sz="1400" kern="150" dirty="0" err="1">
                <a:effectLst/>
                <a:ea typeface="SimSun" panose="02010600030101010101" pitchFamily="2" charset="-122"/>
                <a:cs typeface="Arial" panose="020B0604020202020204" pitchFamily="34" charset="0"/>
              </a:rPr>
              <a:t>Harmersbach</a:t>
            </a:r>
            <a:r>
              <a:rPr lang="de-DE" sz="1400" kern="150" dirty="0">
                <a:effectLst/>
                <a:ea typeface="SimSun" panose="02010600030101010101" pitchFamily="2" charset="-122"/>
                <a:cs typeface="Arial" panose="020B0604020202020204" pitchFamily="34" charset="0"/>
              </a:rPr>
              <a:t> finanziell unterstützt. </a:t>
            </a:r>
            <a:r>
              <a:rPr lang="de-DE" sz="1400" u="sng" kern="150" dirty="0">
                <a:effectLst/>
                <a:ea typeface="SimSun" panose="02010600030101010101" pitchFamily="2" charset="-122"/>
                <a:cs typeface="Arial" panose="020B0604020202020204" pitchFamily="34" charset="0"/>
              </a:rPr>
              <a:t>Mehr dazu</a:t>
            </a:r>
            <a:r>
              <a:rPr lang="de-DE" sz="1400" kern="150" dirty="0">
                <a:effectLst/>
                <a:ea typeface="SimSun" panose="02010600030101010101" pitchFamily="2" charset="-122"/>
                <a:cs typeface="Arial" panose="020B0604020202020204" pitchFamily="34" charset="0"/>
              </a:rPr>
              <a:t> </a:t>
            </a:r>
            <a:r>
              <a:rPr lang="de-DE" sz="1400" dirty="0">
                <a:solidFill>
                  <a:srgbClr val="FF0000"/>
                </a:solidFill>
              </a:rPr>
              <a:t>(</a:t>
            </a:r>
            <a:r>
              <a:rPr lang="de-DE" sz="1400" dirty="0">
                <a:solidFill>
                  <a:srgbClr val="FF0000"/>
                </a:solidFill>
                <a:sym typeface="Wingdings" panose="05000000000000000000" pitchFamily="2" charset="2"/>
              </a:rPr>
              <a:t> Sprungmarke zum Textblock unten setzen)</a:t>
            </a:r>
            <a:endParaRPr lang="de-DE" sz="1400" kern="150" dirty="0">
              <a:effectLst/>
              <a:ea typeface="SimSun" panose="02010600030101010101" pitchFamily="2" charset="-122"/>
              <a:cs typeface="Arial" panose="020B0604020202020204" pitchFamily="34" charset="0"/>
            </a:endParaRPr>
          </a:p>
          <a:p>
            <a:endParaRPr lang="de-DE" sz="1400" dirty="0">
              <a:solidFill>
                <a:srgbClr val="FF0000"/>
              </a:solidFill>
            </a:endParaRPr>
          </a:p>
        </p:txBody>
      </p:sp>
      <p:pic>
        <p:nvPicPr>
          <p:cNvPr id="6" name="Grafik 5">
            <a:extLst>
              <a:ext uri="{FF2B5EF4-FFF2-40B4-BE49-F238E27FC236}">
                <a16:creationId xmlns:a16="http://schemas.microsoft.com/office/drawing/2014/main" id="{505BBA59-9612-4E85-985A-F458E6338EE2}"/>
              </a:ext>
            </a:extLst>
          </p:cNvPr>
          <p:cNvPicPr>
            <a:picLocks noChangeAspect="1"/>
          </p:cNvPicPr>
          <p:nvPr/>
        </p:nvPicPr>
        <p:blipFill>
          <a:blip r:embed="rId2"/>
          <a:stretch>
            <a:fillRect/>
          </a:stretch>
        </p:blipFill>
        <p:spPr>
          <a:xfrm>
            <a:off x="414780" y="511032"/>
            <a:ext cx="5986020" cy="2917968"/>
          </a:xfrm>
          <a:prstGeom prst="rect">
            <a:avLst/>
          </a:prstGeom>
        </p:spPr>
      </p:pic>
      <p:cxnSp>
        <p:nvCxnSpPr>
          <p:cNvPr id="4" name="Gerade Verbindung mit Pfeil 3">
            <a:extLst>
              <a:ext uri="{FF2B5EF4-FFF2-40B4-BE49-F238E27FC236}">
                <a16:creationId xmlns:a16="http://schemas.microsoft.com/office/drawing/2014/main" id="{495D403E-4716-4F2C-9663-4A7403E357B7}"/>
              </a:ext>
            </a:extLst>
          </p:cNvPr>
          <p:cNvCxnSpPr>
            <a:cxnSpLocks/>
          </p:cNvCxnSpPr>
          <p:nvPr/>
        </p:nvCxnSpPr>
        <p:spPr>
          <a:xfrm flipH="1">
            <a:off x="1899501" y="1022808"/>
            <a:ext cx="4809414" cy="4336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9" name="Grafik 8">
            <a:extLst>
              <a:ext uri="{FF2B5EF4-FFF2-40B4-BE49-F238E27FC236}">
                <a16:creationId xmlns:a16="http://schemas.microsoft.com/office/drawing/2014/main" id="{FCC60752-03D3-4533-9DC0-74A1A7FC2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200" y="2950590"/>
            <a:ext cx="4452771" cy="2506274"/>
          </a:xfrm>
          <a:prstGeom prst="rect">
            <a:avLst/>
          </a:prstGeom>
        </p:spPr>
      </p:pic>
      <p:sp>
        <p:nvSpPr>
          <p:cNvPr id="7" name="Textfeld 6">
            <a:extLst>
              <a:ext uri="{FF2B5EF4-FFF2-40B4-BE49-F238E27FC236}">
                <a16:creationId xmlns:a16="http://schemas.microsoft.com/office/drawing/2014/main" id="{3DD1E0F7-E00F-4742-9184-0BD8349E2763}"/>
              </a:ext>
            </a:extLst>
          </p:cNvPr>
          <p:cNvSpPr txBox="1"/>
          <p:nvPr/>
        </p:nvSpPr>
        <p:spPr>
          <a:xfrm>
            <a:off x="2130753" y="4946662"/>
            <a:ext cx="4809067" cy="1169551"/>
          </a:xfrm>
          <a:prstGeom prst="rect">
            <a:avLst/>
          </a:prstGeom>
          <a:noFill/>
        </p:spPr>
        <p:txBody>
          <a:bodyPr wrap="square" rtlCol="0">
            <a:spAutoFit/>
          </a:bodyPr>
          <a:lstStyle/>
          <a:p>
            <a:pPr algn="ctr"/>
            <a:endParaRPr lang="de-DE" sz="1400" dirty="0"/>
          </a:p>
          <a:p>
            <a:r>
              <a:rPr lang="de-DE" sz="1400" b="1" u="sng" kern="150" dirty="0">
                <a:solidFill>
                  <a:srgbClr val="FF0000"/>
                </a:solidFill>
                <a:effectLst/>
                <a:ea typeface="SimSun" panose="02010600030101010101" pitchFamily="2" charset="-122"/>
                <a:cs typeface="Arial" panose="020B0604020202020204" pitchFamily="34" charset="0"/>
              </a:rPr>
              <a:t>Maik, hierzu muss ich noch die Nutzungserlaubnis einholen.</a:t>
            </a:r>
          </a:p>
          <a:p>
            <a:r>
              <a:rPr lang="de-DE" sz="1400" b="1" u="sng" kern="150" dirty="0">
                <a:solidFill>
                  <a:srgbClr val="FF0000"/>
                </a:solidFill>
                <a:ea typeface="SimSun" panose="02010600030101010101" pitchFamily="2" charset="-122"/>
                <a:cs typeface="Arial" panose="020B0604020202020204" pitchFamily="34" charset="0"/>
              </a:rPr>
              <a:t>Ist vom Lions Quest DE . </a:t>
            </a:r>
            <a:r>
              <a:rPr lang="de-DE" sz="1400" b="1" u="sng" kern="150" dirty="0">
                <a:solidFill>
                  <a:srgbClr val="FF0000"/>
                </a:solidFill>
                <a:effectLst/>
                <a:ea typeface="SimSun" panose="02010600030101010101" pitchFamily="2" charset="-122"/>
                <a:cs typeface="Arial" panose="020B0604020202020204" pitchFamily="34" charset="0"/>
              </a:rPr>
              <a:t>Denke daher, dass wir die </a:t>
            </a:r>
            <a:r>
              <a:rPr lang="de-DE" sz="1400" b="1" u="sng" kern="150" dirty="0">
                <a:solidFill>
                  <a:srgbClr val="FF0000"/>
                </a:solidFill>
                <a:ea typeface="SimSun" panose="02010600030101010101" pitchFamily="2" charset="-122"/>
                <a:cs typeface="Arial" panose="020B0604020202020204" pitchFamily="34" charset="0"/>
              </a:rPr>
              <a:t>E</a:t>
            </a:r>
            <a:r>
              <a:rPr lang="de-DE" sz="1400" b="1" u="sng" kern="150" dirty="0">
                <a:solidFill>
                  <a:srgbClr val="FF0000"/>
                </a:solidFill>
                <a:effectLst/>
                <a:ea typeface="SimSun" panose="02010600030101010101" pitchFamily="2" charset="-122"/>
                <a:cs typeface="Arial" panose="020B0604020202020204" pitchFamily="34" charset="0"/>
              </a:rPr>
              <a:t>rlaubnis bekommen.</a:t>
            </a:r>
            <a:endParaRPr lang="de-DE" sz="1400" u="sng" kern="150" dirty="0">
              <a:effectLst/>
              <a:ea typeface="SimSun" panose="02010600030101010101" pitchFamily="2" charset="-122"/>
              <a:cs typeface="Arial" panose="020B0604020202020204" pitchFamily="34" charset="0"/>
            </a:endParaRPr>
          </a:p>
          <a:p>
            <a:endParaRPr lang="de-DE" sz="1400" dirty="0">
              <a:solidFill>
                <a:srgbClr val="FF0000"/>
              </a:solidFill>
            </a:endParaRPr>
          </a:p>
        </p:txBody>
      </p:sp>
    </p:spTree>
    <p:extLst>
      <p:ext uri="{BB962C8B-B14F-4D97-AF65-F5344CB8AC3E}">
        <p14:creationId xmlns:p14="http://schemas.microsoft.com/office/powerpoint/2010/main" val="19542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791639" y="330689"/>
            <a:ext cx="4809067" cy="3108543"/>
          </a:xfrm>
          <a:prstGeom prst="rect">
            <a:avLst/>
          </a:prstGeom>
          <a:noFill/>
        </p:spPr>
        <p:txBody>
          <a:bodyPr wrap="square" rtlCol="0">
            <a:spAutoFit/>
          </a:bodyPr>
          <a:lstStyle/>
          <a:p>
            <a:pPr algn="ctr"/>
            <a:endParaRPr lang="de-DE" sz="1400" dirty="0"/>
          </a:p>
          <a:p>
            <a:r>
              <a:rPr lang="de-DE" sz="1400" b="1" dirty="0">
                <a:solidFill>
                  <a:srgbClr val="FF0000"/>
                </a:solidFill>
              </a:rPr>
              <a:t>Slide 4</a:t>
            </a:r>
          </a:p>
          <a:p>
            <a:r>
              <a:rPr lang="de-DE" sz="1400" b="1" dirty="0">
                <a:solidFill>
                  <a:srgbClr val="707070"/>
                </a:solidFill>
                <a:latin typeface="Segoe UI" panose="020B0502040204020203" pitchFamily="34" charset="0"/>
              </a:rPr>
              <a:t>Sehkraft für alle – </a:t>
            </a:r>
            <a:r>
              <a:rPr lang="de-DE" sz="1400" b="1" dirty="0" err="1">
                <a:solidFill>
                  <a:srgbClr val="707070"/>
                </a:solidFill>
                <a:latin typeface="Segoe UI" panose="020B0502040204020203" pitchFamily="34" charset="0"/>
              </a:rPr>
              <a:t>Sight</a:t>
            </a:r>
            <a:r>
              <a:rPr lang="de-DE" sz="1400" b="1" dirty="0">
                <a:solidFill>
                  <a:srgbClr val="707070"/>
                </a:solidFill>
                <a:latin typeface="Segoe UI" panose="020B0502040204020203" pitchFamily="34" charset="0"/>
              </a:rPr>
              <a:t> First</a:t>
            </a:r>
            <a:endParaRPr lang="de-DE" sz="1400" dirty="0">
              <a:solidFill>
                <a:srgbClr val="707070"/>
              </a:solidFill>
              <a:latin typeface="Segoe UI" panose="020B0502040204020203" pitchFamily="34" charset="0"/>
            </a:endParaRPr>
          </a:p>
          <a:p>
            <a:endParaRPr lang="de-DE" sz="1400" dirty="0"/>
          </a:p>
          <a:p>
            <a:r>
              <a:rPr lang="de-DE" sz="1400" dirty="0"/>
              <a:t>Der Lions Club Zell unterstützt die </a:t>
            </a:r>
            <a:r>
              <a:rPr lang="de-DE" sz="1400" b="0" i="0" dirty="0">
                <a:solidFill>
                  <a:srgbClr val="272833"/>
                </a:solidFill>
                <a:effectLst/>
                <a:latin typeface="Source Sans Pro" panose="020B0503030403020204" pitchFamily="34" charset="0"/>
              </a:rPr>
              <a:t>Bekämpfung vermeidbarer Blindheit und Armut in unterversorgten Bevölkerungsgruppen und Ländern, eine </a:t>
            </a:r>
            <a:r>
              <a:rPr lang="de-DE" sz="1400" dirty="0"/>
              <a:t>Langzeit-Aktivität der internationalen Lions-Gemeinschaft</a:t>
            </a:r>
            <a:r>
              <a:rPr lang="de-DE" sz="1400" kern="150" dirty="0">
                <a:effectLst/>
                <a:ea typeface="SimSun" panose="02010600030101010101" pitchFamily="2" charset="-122"/>
                <a:cs typeface="Arial" panose="020B0604020202020204" pitchFamily="34" charset="0"/>
              </a:rPr>
              <a:t>. Zusammen mit örtlichen Gesundheitsbehörden, augenärztlichen Fachkräften und anderen nicht-staatlichen Institutionen werden regionale Spendenaktionen und Projekte umgesetzt.  </a:t>
            </a:r>
            <a:r>
              <a:rPr lang="de-DE" sz="1400" u="sng" kern="150" dirty="0">
                <a:effectLst/>
                <a:ea typeface="SimSun" panose="02010600030101010101" pitchFamily="2" charset="-122"/>
                <a:cs typeface="Arial" panose="020B0604020202020204" pitchFamily="34" charset="0"/>
              </a:rPr>
              <a:t>Mehr dazu </a:t>
            </a:r>
            <a:r>
              <a:rPr lang="de-DE" sz="1400" dirty="0">
                <a:solidFill>
                  <a:srgbClr val="FF0000"/>
                </a:solidFill>
              </a:rPr>
              <a:t>(</a:t>
            </a:r>
            <a:r>
              <a:rPr lang="de-DE" sz="1400" dirty="0">
                <a:solidFill>
                  <a:srgbClr val="FF0000"/>
                </a:solidFill>
                <a:sym typeface="Wingdings" panose="05000000000000000000" pitchFamily="2" charset="2"/>
              </a:rPr>
              <a:t> Sprungmarke zum Textblock unten setzen)</a:t>
            </a:r>
            <a:endParaRPr lang="de-DE" sz="1400" kern="150" dirty="0">
              <a:effectLst/>
              <a:ea typeface="SimSun" panose="02010600030101010101" pitchFamily="2" charset="-122"/>
              <a:cs typeface="Arial" panose="020B0604020202020204" pitchFamily="34" charset="0"/>
            </a:endParaRPr>
          </a:p>
          <a:p>
            <a:endParaRPr lang="de-DE" sz="1400" u="sng" kern="150" dirty="0">
              <a:effectLst/>
              <a:ea typeface="SimSun" panose="02010600030101010101" pitchFamily="2" charset="-122"/>
              <a:cs typeface="Arial" panose="020B0604020202020204" pitchFamily="34" charset="0"/>
            </a:endParaRPr>
          </a:p>
          <a:p>
            <a:endParaRPr lang="de-DE" sz="1400" dirty="0">
              <a:solidFill>
                <a:srgbClr val="FF0000"/>
              </a:solidFill>
            </a:endParaRPr>
          </a:p>
        </p:txBody>
      </p:sp>
      <p:pic>
        <p:nvPicPr>
          <p:cNvPr id="6" name="Grafik 5">
            <a:extLst>
              <a:ext uri="{FF2B5EF4-FFF2-40B4-BE49-F238E27FC236}">
                <a16:creationId xmlns:a16="http://schemas.microsoft.com/office/drawing/2014/main" id="{505BBA59-9612-4E85-985A-F458E6338EE2}"/>
              </a:ext>
            </a:extLst>
          </p:cNvPr>
          <p:cNvPicPr>
            <a:picLocks noChangeAspect="1"/>
          </p:cNvPicPr>
          <p:nvPr/>
        </p:nvPicPr>
        <p:blipFill>
          <a:blip r:embed="rId2"/>
          <a:stretch>
            <a:fillRect/>
          </a:stretch>
        </p:blipFill>
        <p:spPr>
          <a:xfrm>
            <a:off x="414780" y="511032"/>
            <a:ext cx="5986020" cy="2917968"/>
          </a:xfrm>
          <a:prstGeom prst="rect">
            <a:avLst/>
          </a:prstGeom>
        </p:spPr>
      </p:pic>
      <p:cxnSp>
        <p:nvCxnSpPr>
          <p:cNvPr id="4" name="Gerade Verbindung mit Pfeil 3">
            <a:extLst>
              <a:ext uri="{FF2B5EF4-FFF2-40B4-BE49-F238E27FC236}">
                <a16:creationId xmlns:a16="http://schemas.microsoft.com/office/drawing/2014/main" id="{495D403E-4716-4F2C-9663-4A7403E357B7}"/>
              </a:ext>
            </a:extLst>
          </p:cNvPr>
          <p:cNvCxnSpPr>
            <a:cxnSpLocks/>
          </p:cNvCxnSpPr>
          <p:nvPr/>
        </p:nvCxnSpPr>
        <p:spPr>
          <a:xfrm flipH="1">
            <a:off x="1899501" y="1022808"/>
            <a:ext cx="4809414" cy="4336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Textfeld 6">
            <a:extLst>
              <a:ext uri="{FF2B5EF4-FFF2-40B4-BE49-F238E27FC236}">
                <a16:creationId xmlns:a16="http://schemas.microsoft.com/office/drawing/2014/main" id="{4A3B9D9E-854E-4848-87E9-7D4B63384391}"/>
              </a:ext>
            </a:extLst>
          </p:cNvPr>
          <p:cNvSpPr txBox="1"/>
          <p:nvPr/>
        </p:nvSpPr>
        <p:spPr>
          <a:xfrm>
            <a:off x="2130753" y="4965515"/>
            <a:ext cx="4809067" cy="1169551"/>
          </a:xfrm>
          <a:prstGeom prst="rect">
            <a:avLst/>
          </a:prstGeom>
          <a:noFill/>
        </p:spPr>
        <p:txBody>
          <a:bodyPr wrap="square" rtlCol="0">
            <a:spAutoFit/>
          </a:bodyPr>
          <a:lstStyle/>
          <a:p>
            <a:pPr algn="ctr"/>
            <a:endParaRPr lang="de-DE" sz="1400" dirty="0"/>
          </a:p>
          <a:p>
            <a:r>
              <a:rPr lang="de-DE" sz="1400" b="1" u="sng" kern="150" dirty="0">
                <a:solidFill>
                  <a:srgbClr val="FF0000"/>
                </a:solidFill>
                <a:effectLst/>
                <a:ea typeface="SimSun" panose="02010600030101010101" pitchFamily="2" charset="-122"/>
                <a:cs typeface="Arial" panose="020B0604020202020204" pitchFamily="34" charset="0"/>
              </a:rPr>
              <a:t>Maik, dieses Foto würde ich über eine </a:t>
            </a:r>
            <a:r>
              <a:rPr lang="de-DE" sz="1400" b="1" u="sng" kern="150" dirty="0" err="1">
                <a:solidFill>
                  <a:srgbClr val="FF0000"/>
                </a:solidFill>
                <a:effectLst/>
                <a:ea typeface="SimSun" panose="02010600030101010101" pitchFamily="2" charset="-122"/>
                <a:cs typeface="Arial" panose="020B0604020202020204" pitchFamily="34" charset="0"/>
              </a:rPr>
              <a:t>Bilddatenbankl</a:t>
            </a:r>
            <a:r>
              <a:rPr lang="de-DE" sz="1400" b="1" u="sng" kern="150" dirty="0">
                <a:solidFill>
                  <a:srgbClr val="FF0000"/>
                </a:solidFill>
                <a:effectLst/>
                <a:ea typeface="SimSun" panose="02010600030101010101" pitchFamily="2" charset="-122"/>
                <a:cs typeface="Arial" panose="020B0604020202020204" pitchFamily="34" charset="0"/>
              </a:rPr>
              <a:t> kaufen.</a:t>
            </a:r>
          </a:p>
          <a:p>
            <a:r>
              <a:rPr lang="de-DE" sz="1400" b="1" u="sng" kern="150" dirty="0">
                <a:solidFill>
                  <a:srgbClr val="FF0000"/>
                </a:solidFill>
                <a:ea typeface="SimSun" panose="02010600030101010101" pitchFamily="2" charset="-122"/>
                <a:cs typeface="Arial" panose="020B0604020202020204" pitchFamily="34" charset="0"/>
              </a:rPr>
              <a:t>Bevor ich es kaufe, solltest Du prüfen, ob das Foto technisch passen würde.</a:t>
            </a:r>
            <a:endParaRPr lang="de-DE" sz="1400" u="sng" kern="150" dirty="0">
              <a:effectLst/>
              <a:ea typeface="SimSun" panose="02010600030101010101" pitchFamily="2" charset="-122"/>
              <a:cs typeface="Arial" panose="020B0604020202020204" pitchFamily="34" charset="0"/>
            </a:endParaRPr>
          </a:p>
          <a:p>
            <a:endParaRPr lang="de-DE" sz="1400" dirty="0">
              <a:solidFill>
                <a:srgbClr val="FF0000"/>
              </a:solidFill>
            </a:endParaRPr>
          </a:p>
        </p:txBody>
      </p:sp>
      <p:pic>
        <p:nvPicPr>
          <p:cNvPr id="9" name="Grafik 8">
            <a:extLst>
              <a:ext uri="{FF2B5EF4-FFF2-40B4-BE49-F238E27FC236}">
                <a16:creationId xmlns:a16="http://schemas.microsoft.com/office/drawing/2014/main" id="{74369FD8-272B-4591-8F61-5ACB552DF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820" y="3284986"/>
            <a:ext cx="4065270" cy="2701290"/>
          </a:xfrm>
          <a:prstGeom prst="rect">
            <a:avLst/>
          </a:prstGeom>
        </p:spPr>
      </p:pic>
    </p:spTree>
    <p:extLst>
      <p:ext uri="{BB962C8B-B14F-4D97-AF65-F5344CB8AC3E}">
        <p14:creationId xmlns:p14="http://schemas.microsoft.com/office/powerpoint/2010/main" val="898158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Words>
  <Application>Microsoft Office PowerPoint</Application>
  <PresentationFormat>Breitbild</PresentationFormat>
  <Paragraphs>30</Paragraphs>
  <Slides>4</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vt:i4>
      </vt:variant>
    </vt:vector>
  </HeadingPairs>
  <TitlesOfParts>
    <vt:vector size="10" baseType="lpstr">
      <vt:lpstr>Arial</vt:lpstr>
      <vt:lpstr>Calibri</vt:lpstr>
      <vt:lpstr>Calibri Light</vt:lpstr>
      <vt:lpstr>Segoe UI</vt:lpstr>
      <vt:lpstr>Source Sans Pro</vt:lpstr>
      <vt:lpstr>Office Theme</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Jörg Pütz</dc:creator>
  <cp:lastModifiedBy>Jörg Pütz</cp:lastModifiedBy>
  <cp:revision>41</cp:revision>
  <dcterms:created xsi:type="dcterms:W3CDTF">2022-04-12T17:35:07Z</dcterms:created>
  <dcterms:modified xsi:type="dcterms:W3CDTF">2022-04-18T19:36:21Z</dcterms:modified>
</cp:coreProperties>
</file>